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80" r:id="rId1"/>
  </p:sldMasterIdLst>
  <p:notesMasterIdLst>
    <p:notesMasterId r:id="rId17"/>
  </p:notesMasterIdLst>
  <p:sldIdLst>
    <p:sldId id="344" r:id="rId2"/>
    <p:sldId id="376" r:id="rId3"/>
    <p:sldId id="369" r:id="rId4"/>
    <p:sldId id="374" r:id="rId5"/>
    <p:sldId id="386" r:id="rId6"/>
    <p:sldId id="387" r:id="rId7"/>
    <p:sldId id="388" r:id="rId8"/>
    <p:sldId id="389" r:id="rId9"/>
    <p:sldId id="390" r:id="rId10"/>
    <p:sldId id="391" r:id="rId11"/>
    <p:sldId id="394" r:id="rId12"/>
    <p:sldId id="392" r:id="rId13"/>
    <p:sldId id="393" r:id="rId14"/>
    <p:sldId id="395" r:id="rId15"/>
    <p:sldId id="385" r:id="rId16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47" autoAdjust="0"/>
    <p:restoredTop sz="94622" autoAdjust="0"/>
  </p:normalViewPr>
  <p:slideViewPr>
    <p:cSldViewPr>
      <p:cViewPr varScale="1">
        <p:scale>
          <a:sx n="110" d="100"/>
          <a:sy n="110" d="100"/>
        </p:scale>
        <p:origin x="-165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 dirty="0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1CE2E6-D859-4135-B34B-FACBB1A75C30}" type="datetimeFigureOut">
              <a:rPr lang="pl-PL" smtClean="0"/>
              <a:pPr/>
              <a:t>20.02.2021</a:t>
            </a:fld>
            <a:endParaRPr lang="pl-PL" dirty="0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 dirty="0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96DB99-8A5D-4D1D-865D-1D32528DC5A2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3152778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ytuł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7" name="Podtytuł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30" name="Symbol zastępczy daty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7E706-8A1F-4F3B-A477-6D773A592767}" type="datetimeFigureOut">
              <a:rPr lang="pl-PL" smtClean="0"/>
              <a:pPr/>
              <a:t>20.02.2021</a:t>
            </a:fld>
            <a:endParaRPr lang="pl-PL" dirty="0"/>
          </a:p>
        </p:txBody>
      </p:sp>
      <p:sp>
        <p:nvSpPr>
          <p:cNvPr id="19" name="Symbol zastępczy stopki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27" name="Symbol zastępczy numeru slajd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84653-F577-4340-A249-6E087B07C626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7E706-8A1F-4F3B-A477-6D773A592767}" type="datetimeFigureOut">
              <a:rPr lang="pl-PL" smtClean="0"/>
              <a:pPr/>
              <a:t>20.02.2021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84653-F577-4340-A249-6E087B07C626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7E706-8A1F-4F3B-A477-6D773A592767}" type="datetimeFigureOut">
              <a:rPr lang="pl-PL" smtClean="0"/>
              <a:pPr/>
              <a:t>20.02.2021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84653-F577-4340-A249-6E087B07C626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7E706-8A1F-4F3B-A477-6D773A592767}" type="datetimeFigureOut">
              <a:rPr lang="pl-PL" smtClean="0"/>
              <a:pPr/>
              <a:t>20.02.2021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84653-F577-4340-A249-6E087B07C626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7E706-8A1F-4F3B-A477-6D773A592767}" type="datetimeFigureOut">
              <a:rPr lang="pl-PL" smtClean="0"/>
              <a:pPr/>
              <a:t>20.02.2021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84653-F577-4340-A249-6E087B07C626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7E706-8A1F-4F3B-A477-6D773A592767}" type="datetimeFigureOut">
              <a:rPr lang="pl-PL" smtClean="0"/>
              <a:pPr/>
              <a:t>20.02.2021</a:t>
            </a:fld>
            <a:endParaRPr lang="pl-PL" dirty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84653-F577-4340-A249-6E087B07C626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7E706-8A1F-4F3B-A477-6D773A592767}" type="datetimeFigureOut">
              <a:rPr lang="pl-PL" smtClean="0"/>
              <a:pPr/>
              <a:t>20.02.2021</a:t>
            </a:fld>
            <a:endParaRPr lang="pl-PL" dirty="0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84653-F577-4340-A249-6E087B07C626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7E706-8A1F-4F3B-A477-6D773A592767}" type="datetimeFigureOut">
              <a:rPr lang="pl-PL" smtClean="0"/>
              <a:pPr/>
              <a:t>20.02.2021</a:t>
            </a:fld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84653-F577-4340-A249-6E087B07C626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7E706-8A1F-4F3B-A477-6D773A592767}" type="datetimeFigureOut">
              <a:rPr lang="pl-PL" smtClean="0"/>
              <a:pPr/>
              <a:t>20.02.2021</a:t>
            </a:fld>
            <a:endParaRPr lang="pl-PL" dirty="0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84653-F577-4340-A249-6E087B07C626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7E706-8A1F-4F3B-A477-6D773A592767}" type="datetimeFigureOut">
              <a:rPr lang="pl-PL" smtClean="0"/>
              <a:pPr/>
              <a:t>20.02.2021</a:t>
            </a:fld>
            <a:endParaRPr lang="pl-PL" dirty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84653-F577-4340-A249-6E087B07C626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ze ściętym i zaokrąglonym rogie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Trójkąt prostokątny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7E706-8A1F-4F3B-A477-6D773A592767}" type="datetimeFigureOut">
              <a:rPr lang="pl-PL" smtClean="0"/>
              <a:pPr/>
              <a:t>20.02.2021</a:t>
            </a:fld>
            <a:endParaRPr lang="pl-PL" dirty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D284653-F577-4340-A249-6E087B07C626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l-PL" dirty="0" smtClean="0"/>
              <a:t>Kliknij ikonę, aby dodać obraz</a:t>
            </a:r>
            <a:endParaRPr kumimoji="0" lang="en-US" dirty="0"/>
          </a:p>
        </p:txBody>
      </p:sp>
      <p:sp>
        <p:nvSpPr>
          <p:cNvPr id="10" name="Dowolny kształt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Dowolny kształt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owolny kształt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owolny kształt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Symbol zastępczy tytułu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0" name="Symbol zastępczy tekstu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0F7E706-8A1F-4F3B-A477-6D773A592767}" type="datetimeFigureOut">
              <a:rPr lang="pl-PL" smtClean="0"/>
              <a:pPr/>
              <a:t>20.02.2021</a:t>
            </a:fld>
            <a:endParaRPr lang="pl-PL" dirty="0"/>
          </a:p>
        </p:txBody>
      </p:sp>
      <p:sp>
        <p:nvSpPr>
          <p:cNvPr id="22" name="Symbol zastępczy stopki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D284653-F577-4340-A249-6E087B07C626}" type="slidenum">
              <a:rPr lang="pl-PL" smtClean="0"/>
              <a:pPr/>
              <a:t>‹#›</a:t>
            </a:fld>
            <a:endParaRPr lang="pl-PL" dirty="0"/>
          </a:p>
        </p:txBody>
      </p:sp>
      <p:grpSp>
        <p:nvGrpSpPr>
          <p:cNvPr id="2" name="Grup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Dowolny kształt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Dowolny kształt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81" r:id="rId1"/>
    <p:sldLayoutId id="2147484082" r:id="rId2"/>
    <p:sldLayoutId id="2147484083" r:id="rId3"/>
    <p:sldLayoutId id="2147484084" r:id="rId4"/>
    <p:sldLayoutId id="2147484085" r:id="rId5"/>
    <p:sldLayoutId id="2147484086" r:id="rId6"/>
    <p:sldLayoutId id="2147484087" r:id="rId7"/>
    <p:sldLayoutId id="2147484088" r:id="rId8"/>
    <p:sldLayoutId id="2147484089" r:id="rId9"/>
    <p:sldLayoutId id="2147484090" r:id="rId10"/>
    <p:sldLayoutId id="214748409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15.png"/><Relationship Id="rId18" Type="http://schemas.openxmlformats.org/officeDocument/2006/relationships/image" Target="../media/image20.png"/><Relationship Id="rId26" Type="http://schemas.openxmlformats.org/officeDocument/2006/relationships/image" Target="../media/image28.png"/><Relationship Id="rId3" Type="http://schemas.openxmlformats.org/officeDocument/2006/relationships/image" Target="../media/image5.png"/><Relationship Id="rId21" Type="http://schemas.openxmlformats.org/officeDocument/2006/relationships/image" Target="../media/image23.jpeg"/><Relationship Id="rId7" Type="http://schemas.openxmlformats.org/officeDocument/2006/relationships/image" Target="../media/image9.jpeg"/><Relationship Id="rId12" Type="http://schemas.openxmlformats.org/officeDocument/2006/relationships/image" Target="../media/image14.png"/><Relationship Id="rId17" Type="http://schemas.openxmlformats.org/officeDocument/2006/relationships/image" Target="../media/image19.png"/><Relationship Id="rId25" Type="http://schemas.openxmlformats.org/officeDocument/2006/relationships/image" Target="../media/image27.png"/><Relationship Id="rId2" Type="http://schemas.openxmlformats.org/officeDocument/2006/relationships/image" Target="../media/image4.png"/><Relationship Id="rId16" Type="http://schemas.openxmlformats.org/officeDocument/2006/relationships/image" Target="../media/image18.jpeg"/><Relationship Id="rId20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24" Type="http://schemas.openxmlformats.org/officeDocument/2006/relationships/image" Target="../media/image26.png"/><Relationship Id="rId5" Type="http://schemas.openxmlformats.org/officeDocument/2006/relationships/image" Target="../media/image7.jpeg"/><Relationship Id="rId15" Type="http://schemas.openxmlformats.org/officeDocument/2006/relationships/image" Target="../media/image17.png"/><Relationship Id="rId23" Type="http://schemas.openxmlformats.org/officeDocument/2006/relationships/image" Target="../media/image25.png"/><Relationship Id="rId10" Type="http://schemas.openxmlformats.org/officeDocument/2006/relationships/image" Target="../media/image12.jpeg"/><Relationship Id="rId19" Type="http://schemas.openxmlformats.org/officeDocument/2006/relationships/image" Target="../media/image21.png"/><Relationship Id="rId4" Type="http://schemas.openxmlformats.org/officeDocument/2006/relationships/image" Target="../media/image6.png"/><Relationship Id="rId9" Type="http://schemas.openxmlformats.org/officeDocument/2006/relationships/image" Target="../media/image11.png"/><Relationship Id="rId14" Type="http://schemas.openxmlformats.org/officeDocument/2006/relationships/image" Target="../media/image16.jpeg"/><Relationship Id="rId22" Type="http://schemas.openxmlformats.org/officeDocument/2006/relationships/image" Target="../media/image24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19985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sz="6000" b="1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Bezpieczny </a:t>
            </a:r>
            <a:r>
              <a:rPr lang="pl-PL" sz="6000" b="1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Internet</a:t>
            </a:r>
          </a:p>
          <a:p>
            <a:pPr marL="0" indent="0" algn="ctr">
              <a:buNone/>
            </a:pPr>
            <a:r>
              <a:rPr lang="pl-PL" sz="6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pl-PL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C:\Users\rstefanik\Desktop\ob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3115535"/>
            <a:ext cx="5124822" cy="281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59619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zawartości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 2"/>
              <a:buNone/>
            </a:pPr>
            <a:r>
              <a:rPr lang="pl-PL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Zasady korzystania z usług cyfrowych </a:t>
            </a:r>
            <a:r>
              <a:rPr lang="pl-PL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pl-PL" sz="1600" b="1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Font typeface="Wingdings 2"/>
              <a:buNone/>
            </a:pPr>
            <a:endParaRPr lang="pl-PL" sz="16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Symbol zastępczy zawartości 4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387490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0" indent="0" algn="ctr">
              <a:buNone/>
            </a:pPr>
            <a:endParaRPr lang="pl-PL" sz="1600" dirty="0" smtClean="0"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pl-PL" sz="1600" dirty="0" smtClean="0">
                <a:cs typeface="Arial" panose="020B0604020202020204" pitchFamily="34" charset="0"/>
              </a:rPr>
              <a:t>8. </a:t>
            </a:r>
            <a:r>
              <a:rPr lang="pl-PL" sz="1600" b="1" dirty="0" smtClean="0">
                <a:cs typeface="Arial" panose="020B0604020202020204" pitchFamily="34" charset="0"/>
              </a:rPr>
              <a:t>Zwracanie uwagi na adres strony </a:t>
            </a:r>
          </a:p>
          <a:p>
            <a:pPr marL="0" indent="0" algn="ctr">
              <a:buNone/>
            </a:pPr>
            <a:endParaRPr lang="pl-PL" sz="1600" dirty="0" smtClean="0">
              <a:cs typeface="Arial" panose="020B0604020202020204" pitchFamily="34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pl-PL" sz="1600" dirty="0" smtClean="0">
                <a:cs typeface="Arial" panose="020B0604020202020204" pitchFamily="34" charset="0"/>
              </a:rPr>
              <a:t>Banki i instytucje finansowe  stosują protokół HTTPS tam,  gdzie konieczne jest zalogowanie się do systemu .Należy zwracać uwagę na adres strony www, która rozpoczyna się od wyrażenia  „https://”,   a nie „http://”. Jeżeli strona logowania nie zawiera w adresie nazwy protokołu HTTPS, zgłoś do banku, a przede wszystkim nie podawaj żadnych danych.  Zawsze wyloguj się z konta  e-mail i bankowego, nigdy nie zamykaj przeglądarki przed wylogowaniem z konta. </a:t>
            </a:r>
            <a:endParaRPr lang="pl-PL" sz="1600" dirty="0"/>
          </a:p>
          <a:p>
            <a:pPr algn="just">
              <a:lnSpc>
                <a:spcPct val="150000"/>
              </a:lnSpc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2118754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zawartości 2"/>
          <p:cNvSpPr txBox="1">
            <a:spLocks noGrp="1"/>
          </p:cNvSpPr>
          <p:nvPr>
            <p:ph type="title"/>
          </p:nvPr>
        </p:nvSpPr>
        <p:spPr>
          <a:xfrm>
            <a:off x="539552" y="764704"/>
            <a:ext cx="8229600" cy="11430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 2"/>
              <a:buNone/>
            </a:pPr>
            <a:r>
              <a:rPr lang="pl-PL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Media społecznościowe  </a:t>
            </a:r>
            <a:r>
              <a:rPr lang="pl-PL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pl-PL" sz="1600" b="1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Font typeface="Wingdings 2"/>
              <a:buNone/>
            </a:pPr>
            <a:endParaRPr lang="pl-PL" sz="16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Symbol zastępczy zawartości 4"/>
          <p:cNvSpPr>
            <a:spLocks noGrp="1"/>
          </p:cNvSpPr>
          <p:nvPr>
            <p:ph idx="1"/>
          </p:nvPr>
        </p:nvSpPr>
        <p:spPr>
          <a:xfrm>
            <a:off x="539552" y="1844824"/>
            <a:ext cx="8229600" cy="486902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pl-PL" sz="1600" dirty="0" smtClean="0">
                <a:cs typeface="Arial" panose="020B0604020202020204" pitchFamily="34" charset="0"/>
              </a:rPr>
              <a:t>Media społecznościowe to narzędzie o olbrzymim zasięgu oddziaływania, pozwalające na kontakt z ludźmi z całego świata. </a:t>
            </a:r>
            <a:br>
              <a:rPr lang="pl-PL" sz="1600" dirty="0" smtClean="0">
                <a:cs typeface="Arial" panose="020B0604020202020204" pitchFamily="34" charset="0"/>
              </a:rPr>
            </a:br>
            <a:r>
              <a:rPr lang="pl-PL" sz="1600" dirty="0" smtClean="0">
                <a:cs typeface="Arial" panose="020B0604020202020204" pitchFamily="34" charset="0"/>
              </a:rPr>
              <a:t>Wykorzystanie mediów społecznościowych: </a:t>
            </a:r>
          </a:p>
          <a:p>
            <a:pPr>
              <a:lnSpc>
                <a:spcPct val="150000"/>
              </a:lnSpc>
            </a:pPr>
            <a:r>
              <a:rPr lang="pl-PL" sz="1600" dirty="0" smtClean="0">
                <a:cs typeface="Arial" panose="020B0604020202020204" pitchFamily="34" charset="0"/>
              </a:rPr>
              <a:t>bieżący kontakt ze znajomymi , rodziną, </a:t>
            </a:r>
          </a:p>
          <a:p>
            <a:pPr>
              <a:lnSpc>
                <a:spcPct val="150000"/>
              </a:lnSpc>
            </a:pPr>
            <a:r>
              <a:rPr lang="pl-PL" sz="1600" dirty="0" smtClean="0">
                <a:cs typeface="Arial" panose="020B0604020202020204" pitchFamily="34" charset="0"/>
              </a:rPr>
              <a:t>dostęp do najnowszych wiadomości,</a:t>
            </a:r>
          </a:p>
          <a:p>
            <a:pPr>
              <a:lnSpc>
                <a:spcPct val="150000"/>
              </a:lnSpc>
            </a:pPr>
            <a:r>
              <a:rPr lang="pl-PL" sz="1600" dirty="0" smtClean="0">
                <a:cs typeface="Arial" panose="020B0604020202020204" pitchFamily="34" charset="0"/>
              </a:rPr>
              <a:t>promocja usług i firm, </a:t>
            </a:r>
          </a:p>
          <a:p>
            <a:pPr>
              <a:lnSpc>
                <a:spcPct val="150000"/>
              </a:lnSpc>
            </a:pPr>
            <a:r>
              <a:rPr lang="pl-PL" sz="1600" dirty="0" smtClean="0">
                <a:cs typeface="Arial" panose="020B0604020202020204" pitchFamily="34" charset="0"/>
              </a:rPr>
              <a:t>pozyskiwanie nowych klientów, </a:t>
            </a:r>
          </a:p>
          <a:p>
            <a:pPr>
              <a:lnSpc>
                <a:spcPct val="150000"/>
              </a:lnSpc>
            </a:pPr>
            <a:r>
              <a:rPr lang="pl-PL" sz="1600" dirty="0" smtClean="0">
                <a:cs typeface="Arial" panose="020B0604020202020204" pitchFamily="34" charset="0"/>
              </a:rPr>
              <a:t>publikacja osiągnieć zawodowych i osobistych, </a:t>
            </a:r>
          </a:p>
          <a:p>
            <a:pPr>
              <a:lnSpc>
                <a:spcPct val="150000"/>
              </a:lnSpc>
            </a:pPr>
            <a:r>
              <a:rPr lang="pl-PL" sz="1600" dirty="0" smtClean="0">
                <a:cs typeface="Arial" panose="020B0604020202020204" pitchFamily="34" charset="0"/>
              </a:rPr>
              <a:t>wymiana poglądów i doświadczeń. 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pl-PL" sz="1600" dirty="0" smtClean="0">
                <a:cs typeface="Arial" panose="020B0604020202020204" pitchFamily="34" charset="0"/>
              </a:rPr>
              <a:t>Działania na platformach społecznościowych opierają się danych prywatnych, począwszy od rejestracji, udostępniania zdjęć , postów, aktualności z życia, dołączanie do różnego rodzaju grup i wydarzeń. Dane te są bardzo atrakcyjne dla cyberprzestępców.    </a:t>
            </a: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31836852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zawartości 4"/>
          <p:cNvSpPr>
            <a:spLocks noGrp="1"/>
          </p:cNvSpPr>
          <p:nvPr>
            <p:ph idx="1"/>
          </p:nvPr>
        </p:nvSpPr>
        <p:spPr>
          <a:xfrm>
            <a:off x="465570" y="884820"/>
            <a:ext cx="8277848" cy="560153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endParaRPr lang="pl-PL" sz="1800" dirty="0" smtClean="0">
              <a:cs typeface="Arial" panose="020B0604020202020204" pitchFamily="34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endParaRPr lang="pl-PL" sz="1800" dirty="0">
              <a:cs typeface="Arial" panose="020B0604020202020204" pitchFamily="34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endParaRPr lang="pl-PL" sz="1400" dirty="0" smtClean="0"/>
          </a:p>
          <a:p>
            <a:pPr algn="just">
              <a:lnSpc>
                <a:spcPct val="150000"/>
              </a:lnSpc>
            </a:pPr>
            <a:endParaRPr lang="pl-PL" sz="1400" dirty="0" smtClean="0"/>
          </a:p>
          <a:p>
            <a:pPr algn="just">
              <a:lnSpc>
                <a:spcPct val="150000"/>
              </a:lnSpc>
            </a:pPr>
            <a:endParaRPr lang="pl-PL" sz="1400" dirty="0" smtClean="0"/>
          </a:p>
          <a:p>
            <a:pPr algn="just">
              <a:lnSpc>
                <a:spcPct val="150000"/>
              </a:lnSpc>
            </a:pPr>
            <a:endParaRPr lang="pl-PL" sz="1400" dirty="0" smtClean="0"/>
          </a:p>
          <a:p>
            <a:pPr algn="just">
              <a:lnSpc>
                <a:spcPct val="150000"/>
              </a:lnSpc>
            </a:pPr>
            <a:endParaRPr lang="pl-PL" sz="1400" dirty="0" smtClean="0"/>
          </a:p>
          <a:p>
            <a:pPr algn="just">
              <a:lnSpc>
                <a:spcPct val="150000"/>
              </a:lnSpc>
            </a:pPr>
            <a:endParaRPr lang="pl-PL" sz="1400" dirty="0"/>
          </a:p>
          <a:p>
            <a:pPr algn="just">
              <a:lnSpc>
                <a:spcPct val="150000"/>
              </a:lnSpc>
            </a:pPr>
            <a:endParaRPr lang="pl-PL" sz="1400" dirty="0" smtClean="0"/>
          </a:p>
          <a:p>
            <a:pPr algn="just">
              <a:lnSpc>
                <a:spcPct val="150000"/>
              </a:lnSpc>
            </a:pPr>
            <a:endParaRPr lang="pl-PL" sz="1400" dirty="0"/>
          </a:p>
          <a:p>
            <a:pPr algn="just">
              <a:lnSpc>
                <a:spcPct val="150000"/>
              </a:lnSpc>
            </a:pPr>
            <a:endParaRPr lang="pl-PL" sz="1400" dirty="0" smtClean="0"/>
          </a:p>
          <a:p>
            <a:pPr algn="just">
              <a:lnSpc>
                <a:spcPct val="150000"/>
              </a:lnSpc>
            </a:pPr>
            <a:endParaRPr lang="pl-PL" sz="1400" dirty="0" smtClean="0"/>
          </a:p>
          <a:p>
            <a:pPr algn="just">
              <a:lnSpc>
                <a:spcPct val="150000"/>
              </a:lnSpc>
            </a:pPr>
            <a:endParaRPr lang="pl-PL" sz="1400" dirty="0" smtClean="0"/>
          </a:p>
          <a:p>
            <a:pPr algn="just">
              <a:lnSpc>
                <a:spcPct val="150000"/>
              </a:lnSpc>
            </a:pPr>
            <a:endParaRPr lang="pl-PL" sz="1400" dirty="0"/>
          </a:p>
          <a:p>
            <a:pPr algn="just">
              <a:lnSpc>
                <a:spcPct val="150000"/>
              </a:lnSpc>
            </a:pPr>
            <a:endParaRPr lang="pl-PL" sz="1400" dirty="0" smtClean="0"/>
          </a:p>
        </p:txBody>
      </p:sp>
      <p:pic>
        <p:nvPicPr>
          <p:cNvPr id="1026" name="Picture 2" descr="C:\Users\rstefanik\Desktop\f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3114" y="1262021"/>
            <a:ext cx="817695" cy="8176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rstefanik\Desktop\lind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8841" y="1670869"/>
            <a:ext cx="778171" cy="7781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rstefanik\Desktop\tw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1298" y="1052736"/>
            <a:ext cx="615560" cy="9250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rstefanik\Desktop\wy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3441" y="3983412"/>
            <a:ext cx="783531" cy="7835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C:\Users\rstefanik\Desktop\pi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4696" y="4324821"/>
            <a:ext cx="721759" cy="7217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Picture 9" descr="C:\Users\rstefanik\Desktop\tik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726" y="3778594"/>
            <a:ext cx="796471" cy="5965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C:\Users\rstefanik\Desktop\red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6334" y="2584532"/>
            <a:ext cx="711351" cy="7113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C:\Users\rstefanik\Desktop\ins.pn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9242" y="4261520"/>
            <a:ext cx="1055663" cy="6767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7" name="Picture 13" descr="C:\Users\rstefanik\Desktop\sn.jp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6618" y="2846306"/>
            <a:ext cx="724839" cy="7248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C:\Users\rstefanik\Desktop\yo.png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9" y="1387150"/>
            <a:ext cx="769164" cy="7691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 descr="C:\Users\rstefanik\Desktop\jah.png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4607" y="5237624"/>
            <a:ext cx="844745" cy="8447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1" name="Picture 17" descr="C:\Users\rstefanik\Desktop\sk.png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9" y="2780928"/>
            <a:ext cx="783185" cy="7831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2" name="Picture 18" descr="C:\Users\rstefanik\Desktop\wh.jpg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0445" y="1798413"/>
            <a:ext cx="715801" cy="715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2" descr="C:\Users\rstefanik\Desktop\tumb.png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2644" y="5565369"/>
            <a:ext cx="672394" cy="672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rstefanik\Desktop\tin.jpg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3013" y="5246980"/>
            <a:ext cx="806884" cy="8068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4" descr="C:\Users\rstefanik\Desktop\sp.png"/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9894" y="2832777"/>
            <a:ext cx="738368" cy="738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 descr="C:\Users\rstefanik\Desktop\ku.png"/>
          <p:cNvPicPr>
            <a:picLocks noChangeAspect="1" noChangeArrowheads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9541" y="3945460"/>
            <a:ext cx="758721" cy="7587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 descr="C:\Users\rstefanik\Desktop\zo.png"/>
          <p:cNvPicPr>
            <a:picLocks noChangeAspect="1" noChangeArrowheads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5521" y="5358932"/>
            <a:ext cx="878831" cy="8788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 descr="C:\Users\rstefanik\Desktop\y.png"/>
          <p:cNvPicPr>
            <a:picLocks noChangeAspect="1" noChangeArrowheads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345" y="2924944"/>
            <a:ext cx="741878" cy="7418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8" descr="C:\Users\rstefanik\Desktop\vi.jpg"/>
          <p:cNvPicPr>
            <a:picLocks noChangeAspect="1" noChangeArrowheads="1"/>
          </p:cNvPicPr>
          <p:nvPr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44986" y="5381803"/>
            <a:ext cx="763806" cy="7638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9" descr="C:\Users\rstefanik\Desktop\fiol.png"/>
          <p:cNvPicPr>
            <a:picLocks noChangeAspect="1" noChangeArrowheads="1"/>
          </p:cNvPicPr>
          <p:nvPr/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3722" y="3025503"/>
            <a:ext cx="903709" cy="7530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0" descr="C:\Users\rstefanik\Desktop\ziel.png"/>
          <p:cNvPicPr>
            <a:picLocks noChangeAspect="1" noChangeArrowheads="1"/>
          </p:cNvPicPr>
          <p:nvPr/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3902841"/>
            <a:ext cx="753357" cy="7911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11" descr="C:\Users\rstefanik\Desktop\siepo.png"/>
          <p:cNvPicPr>
            <a:picLocks noChangeAspect="1" noChangeArrowheads="1"/>
          </p:cNvPicPr>
          <p:nvPr/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5247514"/>
            <a:ext cx="873448" cy="6542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12" descr="C:\Users\rstefanik\Desktop\si.png"/>
          <p:cNvPicPr>
            <a:picLocks noChangeAspect="1" noChangeArrowheads="1"/>
          </p:cNvPicPr>
          <p:nvPr/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5248" y="1294803"/>
            <a:ext cx="927134" cy="7521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" descr="C:\Users\rstefanik\Desktop\go.png"/>
          <p:cNvPicPr>
            <a:picLocks noChangeAspect="1" noChangeArrowheads="1"/>
          </p:cNvPicPr>
          <p:nvPr/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6707" y="5018948"/>
            <a:ext cx="934627" cy="7257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938726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2060848"/>
            <a:ext cx="8229600" cy="3960440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pl-PL" sz="1800" dirty="0" smtClean="0"/>
              <a:t>Stwórz silne hasło</a:t>
            </a:r>
          </a:p>
          <a:p>
            <a:pPr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pl-PL" sz="1800" dirty="0" smtClean="0"/>
              <a:t>Ogranicz dostęp do konta </a:t>
            </a:r>
          </a:p>
          <a:p>
            <a:pPr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pl-PL" sz="1800" dirty="0" smtClean="0"/>
              <a:t>Dodawaj do listy znajomych tylko te osoby które znasz i im ufasz</a:t>
            </a:r>
          </a:p>
          <a:p>
            <a:pPr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pl-PL" sz="1800" dirty="0" smtClean="0"/>
              <a:t>Ogranicz zaufanie do udostępnianych w serwisach aplikacji</a:t>
            </a:r>
          </a:p>
          <a:p>
            <a:pPr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pl-PL" sz="1800" dirty="0" smtClean="0"/>
              <a:t>Korzystaj wyłącznie z oficjalnych aplikacji sieci społecznościowych </a:t>
            </a:r>
          </a:p>
          <a:p>
            <a:pPr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pl-PL" sz="1800" dirty="0" smtClean="0"/>
              <a:t>Zadbaj  o prywatność </a:t>
            </a:r>
          </a:p>
          <a:p>
            <a:pPr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pl-PL" sz="1800" dirty="0" smtClean="0"/>
              <a:t>Wykorzystuj program antywirusowy </a:t>
            </a:r>
          </a:p>
          <a:p>
            <a:pPr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pl-PL" sz="1800" dirty="0" smtClean="0"/>
              <a:t>Traktuj poważnie ostrzeżenia o podejrzanych stronach internetowych  </a:t>
            </a:r>
          </a:p>
          <a:p>
            <a:pPr>
              <a:buFont typeface="Wingdings" panose="05000000000000000000" pitchFamily="2" charset="2"/>
              <a:buChar char="Ø"/>
            </a:pPr>
            <a:endParaRPr lang="pl-PL" sz="1800" dirty="0" smtClean="0"/>
          </a:p>
          <a:p>
            <a:pPr marL="0" indent="0">
              <a:buNone/>
            </a:pPr>
            <a:endParaRPr lang="pl-PL" sz="1800" dirty="0"/>
          </a:p>
        </p:txBody>
      </p:sp>
      <p:sp>
        <p:nvSpPr>
          <p:cNvPr id="4" name="Symbol zastępczy zawartości 2"/>
          <p:cNvSpPr txBox="1">
            <a:spLocks noGrp="1"/>
          </p:cNvSpPr>
          <p:nvPr>
            <p:ph type="title"/>
          </p:nvPr>
        </p:nvSpPr>
        <p:spPr>
          <a:xfrm>
            <a:off x="467544" y="836712"/>
            <a:ext cx="8229600" cy="11430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 2"/>
              <a:buNone/>
            </a:pPr>
            <a:r>
              <a:rPr lang="pl-PL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Zasady korzystania z mediów społecznościowych  </a:t>
            </a:r>
            <a:r>
              <a:rPr lang="pl-PL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pl-PL" sz="1600" b="1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Font typeface="Wingdings 2"/>
              <a:buNone/>
            </a:pPr>
            <a:endParaRPr lang="pl-PL" sz="16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85693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pl-PL" sz="1600" dirty="0" smtClean="0"/>
              <a:t>Masz problem z logowaniem się do swoich kont </a:t>
            </a:r>
            <a:endParaRPr lang="pl-PL" sz="1600" dirty="0"/>
          </a:p>
          <a:p>
            <a:pPr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pl-PL" sz="1600" dirty="0" smtClean="0"/>
              <a:t>Otrzymujesz wiadomość e-mail z informacją o zmianie danych logowania, która </a:t>
            </a:r>
            <a:r>
              <a:rPr lang="pl-PL" sz="1600" smtClean="0"/>
              <a:t>nie   została </a:t>
            </a:r>
            <a:r>
              <a:rPr lang="pl-PL" sz="1600" dirty="0" smtClean="0"/>
              <a:t>przez Ciebie zainicjowana</a:t>
            </a:r>
            <a:endParaRPr lang="pl-PL" sz="1600" dirty="0"/>
          </a:p>
          <a:p>
            <a:pPr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pl-PL" sz="1600" dirty="0" smtClean="0"/>
              <a:t>Otrzymujesz mnóstwo reklam, które mają charakter spamu  </a:t>
            </a:r>
            <a:endParaRPr lang="pl-PL" sz="1600" dirty="0"/>
          </a:p>
          <a:p>
            <a:pPr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pl-PL" sz="1600" dirty="0" smtClean="0"/>
              <a:t> Nagle zauważasz, że obserwujesz osoby, których nie znasz</a:t>
            </a:r>
            <a:endParaRPr lang="pl-PL" sz="1600" dirty="0"/>
          </a:p>
          <a:p>
            <a:pPr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pl-PL" sz="1600" dirty="0" smtClean="0"/>
              <a:t>Na Twoim koncie publikowana jest treść, która  nie została przez Ciebie utworzona </a:t>
            </a:r>
            <a:endParaRPr lang="pl-PL" sz="1600" dirty="0"/>
          </a:p>
          <a:p>
            <a:pPr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pl-PL" sz="1600" dirty="0" smtClean="0"/>
              <a:t>Widzisz konto, które wykorzystuje Twoje imię, nazwisko, zdjęcia.   </a:t>
            </a:r>
            <a:endParaRPr lang="pl-PL" sz="1600" dirty="0"/>
          </a:p>
          <a:p>
            <a:endParaRPr lang="pl-PL" sz="1600" dirty="0"/>
          </a:p>
        </p:txBody>
      </p:sp>
      <p:sp>
        <p:nvSpPr>
          <p:cNvPr id="4" name="Symbol zastępczy zawartości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vert="horz">
            <a:normAutofit fontScale="90000"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 2"/>
              <a:buNone/>
            </a:pPr>
            <a:r>
              <a:rPr lang="pl-PL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7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 może świadczyć w włamaniu na konto w mediach </a:t>
            </a:r>
            <a:br>
              <a:rPr lang="pl-PL" sz="27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7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społecznościowych?   </a:t>
            </a:r>
            <a:r>
              <a:rPr lang="pl-PL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pl-PL" sz="1600" b="1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Font typeface="Wingdings 2"/>
              <a:buNone/>
            </a:pPr>
            <a:endParaRPr lang="pl-PL" sz="16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256171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ymbol zastępczy zawartości 2"/>
          <p:cNvSpPr txBox="1"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 2"/>
              <a:buNone/>
            </a:pPr>
            <a:r>
              <a:rPr lang="pl-PL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Gdzie szukać pomocy</a:t>
            </a:r>
            <a:br>
              <a:rPr lang="pl-PL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pPr marL="0" indent="0">
              <a:buFont typeface="Wingdings 2"/>
              <a:buNone/>
            </a:pPr>
            <a:endParaRPr lang="pl-PL" sz="16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Symbol zastępczy zawartości 4"/>
          <p:cNvSpPr txBox="1">
            <a:spLocks/>
          </p:cNvSpPr>
          <p:nvPr/>
        </p:nvSpPr>
        <p:spPr>
          <a:xfrm>
            <a:off x="538637" y="2276872"/>
            <a:ext cx="8147248" cy="306545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>
            <a:sp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pl-PL" sz="1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l-PL" sz="1600" b="1" dirty="0"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l-PL" sz="1600" b="1" dirty="0" smtClean="0">
                <a:cs typeface="Times New Roman" panose="02020603050405020304" pitchFamily="18" charset="0"/>
              </a:rPr>
              <a:t>Pomoc </a:t>
            </a:r>
            <a:r>
              <a:rPr lang="pl-PL" sz="1600" b="1" dirty="0">
                <a:cs typeface="Times New Roman" panose="02020603050405020304" pitchFamily="18" charset="0"/>
              </a:rPr>
              <a:t>telefoniczna: </a:t>
            </a:r>
            <a:endParaRPr lang="pl-PL" sz="1600" dirty="0"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>
                <a:cs typeface="Times New Roman" panose="02020603050405020304" pitchFamily="18" charset="0"/>
              </a:rPr>
              <a:t>telefon zaufania dla dzieci i młodzieży </a:t>
            </a:r>
            <a:r>
              <a:rPr lang="pl-PL" sz="1600" b="1" dirty="0">
                <a:solidFill>
                  <a:schemeClr val="accent3">
                    <a:lumMod val="75000"/>
                  </a:schemeClr>
                </a:solidFill>
                <a:cs typeface="Times New Roman" panose="02020603050405020304" pitchFamily="18" charset="0"/>
              </a:rPr>
              <a:t>116 111 </a:t>
            </a:r>
            <a:endParaRPr lang="pl-PL" sz="1600" dirty="0">
              <a:solidFill>
                <a:schemeClr val="accent3">
                  <a:lumMod val="75000"/>
                </a:schemeClr>
              </a:solidFill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>
                <a:cs typeface="Times New Roman" panose="02020603050405020304" pitchFamily="18" charset="0"/>
              </a:rPr>
              <a:t>telefon dla rodziców i nauczycieli w sprawach bezpieczeństwa  </a:t>
            </a:r>
            <a:r>
              <a:rPr lang="pl-PL" sz="1600" b="1" dirty="0">
                <a:solidFill>
                  <a:schemeClr val="accent3">
                    <a:lumMod val="75000"/>
                  </a:schemeClr>
                </a:solidFill>
                <a:cs typeface="Times New Roman" panose="02020603050405020304" pitchFamily="18" charset="0"/>
              </a:rPr>
              <a:t>800 100 100</a:t>
            </a:r>
            <a:r>
              <a:rPr lang="pl-PL" sz="1600" dirty="0">
                <a:solidFill>
                  <a:schemeClr val="accent3">
                    <a:lumMod val="75000"/>
                  </a:schemeClr>
                </a:solidFill>
                <a:cs typeface="Times New Roman" panose="02020603050405020304" pitchFamily="18" charset="0"/>
              </a:rPr>
              <a:t>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Policja – Biuro do Walki z Cyberprzestępczością: cyber-kgp@policja.gov.pl</a:t>
            </a:r>
          </a:p>
          <a:p>
            <a:pPr marL="0" indent="0">
              <a:buNone/>
            </a:pPr>
            <a:r>
              <a:rPr lang="pl-PL" sz="1600" dirty="0" smtClean="0"/>
              <a:t>     (w </a:t>
            </a:r>
            <a:r>
              <a:rPr lang="pl-PL" sz="1600" dirty="0"/>
              <a:t>każdej wojewódzkiej komendzie Policji działa Wydział do </a:t>
            </a:r>
            <a:r>
              <a:rPr lang="pl-PL" sz="1600" dirty="0" smtClean="0"/>
              <a:t>Walki</a:t>
            </a:r>
          </a:p>
          <a:p>
            <a:pPr marL="0" indent="0">
              <a:buNone/>
            </a:pPr>
            <a:r>
              <a:rPr lang="pl-PL" sz="1600" dirty="0" smtClean="0"/>
              <a:t>     z Cyberprzestępczością).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 smtClean="0"/>
              <a:t>NASK </a:t>
            </a:r>
            <a:r>
              <a:rPr lang="pl-PL" sz="1600" dirty="0"/>
              <a:t>(CSIRT NASK) cert@cert.pl oraz https://incydent.cert.pl/</a:t>
            </a:r>
          </a:p>
          <a:p>
            <a:endParaRPr lang="pl-PL" sz="1800" dirty="0" smtClean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65113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86514" y="980728"/>
            <a:ext cx="8064896" cy="1368152"/>
          </a:xfrm>
          <a:blipFill>
            <a:blip r:embed="rId2"/>
            <a:tile tx="0" ty="0" sx="100000" sy="100000" flip="none" algn="tl"/>
          </a:blipFill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pl-PL" sz="36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Cyberbezpieczeństwo</a:t>
            </a:r>
            <a:r>
              <a:rPr lang="pl-PL" sz="3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pl-PL" sz="36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cyberhigiena</a:t>
            </a:r>
            <a:r>
              <a:rPr lang="pl-PL" sz="3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   </a:t>
            </a:r>
          </a:p>
          <a:p>
            <a:pPr marL="0" indent="0" algn="ctr">
              <a:buNone/>
            </a:pPr>
            <a:r>
              <a:rPr lang="pl-PL" sz="3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bezpieczeństwo w cyberprzestrzeni </a:t>
            </a:r>
            <a:br>
              <a:rPr lang="pl-PL" sz="3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3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cyfrowym świecie) </a:t>
            </a:r>
          </a:p>
          <a:p>
            <a:pPr marL="0" indent="0">
              <a:buNone/>
            </a:pPr>
            <a:endParaRPr lang="pl-PL" sz="16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l-PL" sz="16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Prostokąt 4"/>
          <p:cNvSpPr/>
          <p:nvPr/>
        </p:nvSpPr>
        <p:spPr>
          <a:xfrm>
            <a:off x="509761" y="2492896"/>
            <a:ext cx="7992888" cy="313932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endParaRPr lang="pl-PL" dirty="0" smtClean="0"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pl-PL" sz="1600" dirty="0" smtClean="0">
                <a:cs typeface="Arial" panose="020B0604020202020204" pitchFamily="34" charset="0"/>
              </a:rPr>
              <a:t>Podejmowanie działań zmierzających do ochrony użytkowników, systemów informacyjnych  </a:t>
            </a:r>
            <a:r>
              <a:rPr lang="pl-PL" sz="1600" dirty="0"/>
              <a:t> </a:t>
            </a:r>
            <a:r>
              <a:rPr lang="pl-PL" sz="1600" dirty="0" smtClean="0"/>
              <a:t>oraz innych osób przed </a:t>
            </a:r>
            <a:r>
              <a:rPr lang="pl-PL" sz="1600" dirty="0" err="1" smtClean="0"/>
              <a:t>cyberzagrożeniami</a:t>
            </a:r>
            <a:r>
              <a:rPr lang="pl-PL" sz="1600" dirty="0" smtClean="0"/>
              <a:t>. Bezpieczeństwo</a:t>
            </a:r>
            <a:br>
              <a:rPr lang="pl-PL" sz="1600" dirty="0" smtClean="0"/>
            </a:br>
            <a:r>
              <a:rPr lang="pl-PL" sz="1600" dirty="0" smtClean="0"/>
              <a:t> w świecie wirtualnym zależy od nas samych i od tego w jaki sposób się zachowujemy, gdyż żadne urządzenie nie gwarantuje 100% bezpieczeństwa. Internet wykorzystujemy do pracy, nauki, zabawy, komunikacji, ale każdy użytkownik powinien przestrzegać zasad korzystania z zasobów on-line. </a:t>
            </a:r>
          </a:p>
          <a:p>
            <a:pPr algn="just">
              <a:lnSpc>
                <a:spcPct val="150000"/>
              </a:lnSpc>
            </a:pPr>
            <a:r>
              <a:rPr lang="pl-PL" dirty="0" smtClean="0"/>
              <a:t>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3850829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229600" cy="864096"/>
          </a:xfrm>
        </p:spPr>
        <p:txBody>
          <a:bodyPr>
            <a:normAutofit/>
          </a:bodyPr>
          <a:lstStyle/>
          <a:p>
            <a:r>
              <a:rPr lang="pl-PL" sz="1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1200" dirty="0"/>
              <a:t/>
            </a:r>
            <a:br>
              <a:rPr lang="pl-PL" sz="1200" dirty="0"/>
            </a:br>
            <a:r>
              <a:rPr lang="pl-PL" sz="1200" b="1" dirty="0"/>
              <a:t/>
            </a:r>
            <a:br>
              <a:rPr lang="pl-PL" sz="1200" b="1" dirty="0"/>
            </a:br>
            <a:endParaRPr lang="pl-PL" sz="1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12784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1200" dirty="0"/>
              <a:t> </a:t>
            </a:r>
          </a:p>
        </p:txBody>
      </p:sp>
      <p:sp>
        <p:nvSpPr>
          <p:cNvPr id="4" name="Prostokąt 3"/>
          <p:cNvSpPr/>
          <p:nvPr/>
        </p:nvSpPr>
        <p:spPr>
          <a:xfrm>
            <a:off x="539552" y="5157191"/>
            <a:ext cx="806489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l-PL" sz="1200" dirty="0"/>
          </a:p>
        </p:txBody>
      </p:sp>
      <p:sp>
        <p:nvSpPr>
          <p:cNvPr id="5" name="Symbol zastępczy zawartości 2"/>
          <p:cNvSpPr txBox="1">
            <a:spLocks/>
          </p:cNvSpPr>
          <p:nvPr/>
        </p:nvSpPr>
        <p:spPr>
          <a:xfrm>
            <a:off x="395536" y="1196752"/>
            <a:ext cx="8064896" cy="1224136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 2"/>
              <a:buNone/>
            </a:pPr>
            <a:r>
              <a:rPr lang="pl-PL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Zasady korzystania z usług cyfrowych </a:t>
            </a:r>
          </a:p>
          <a:p>
            <a:pPr marL="0" indent="0">
              <a:buFont typeface="Wingdings 2"/>
              <a:buNone/>
            </a:pPr>
            <a:endParaRPr lang="pl-PL" sz="16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Prostokąt 5"/>
          <p:cNvSpPr/>
          <p:nvPr/>
        </p:nvSpPr>
        <p:spPr>
          <a:xfrm>
            <a:off x="395536" y="2708919"/>
            <a:ext cx="8064896" cy="284693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pl-PL" sz="1600" dirty="0" smtClean="0">
                <a:cs typeface="Arial" panose="020B0604020202020204" pitchFamily="34" charset="0"/>
              </a:rPr>
              <a:t>1. </a:t>
            </a:r>
            <a:r>
              <a:rPr lang="pl-PL" sz="1600" b="1" dirty="0" smtClean="0">
                <a:cs typeface="Arial" panose="020B0604020202020204" pitchFamily="34" charset="0"/>
              </a:rPr>
              <a:t>Stosowanie oprogramowania antywirusowego </a:t>
            </a:r>
          </a:p>
          <a:p>
            <a:endParaRPr lang="pl-PL" sz="1600" dirty="0"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pl-PL" sz="1600" dirty="0" smtClean="0">
                <a:cs typeface="Arial" panose="020B0604020202020204" pitchFamily="34" charset="0"/>
              </a:rPr>
              <a:t>Każde </a:t>
            </a:r>
            <a:r>
              <a:rPr lang="pl-PL" sz="1600" dirty="0">
                <a:cs typeface="Arial" panose="020B0604020202020204" pitchFamily="34" charset="0"/>
              </a:rPr>
              <a:t>urządzenie podłączone do Internetu (komputer, tablet, smartfon) powinno być zaopatrzone w antywirusowy program. Współczesne oprogramowania zapewniają około 95% ochrony przed złośliwym </a:t>
            </a:r>
            <a:r>
              <a:rPr lang="pl-PL" sz="1600" dirty="0" smtClean="0">
                <a:cs typeface="Arial" panose="020B0604020202020204" pitchFamily="34" charset="0"/>
              </a:rPr>
              <a:t>oprogramowaniem, </a:t>
            </a:r>
            <a:r>
              <a:rPr lang="pl-PL" sz="1600" dirty="0">
                <a:cs typeface="Arial" panose="020B0604020202020204" pitchFamily="34" charset="0"/>
              </a:rPr>
              <a:t>które </a:t>
            </a:r>
            <a:r>
              <a:rPr lang="pl-PL" sz="1600" dirty="0" smtClean="0">
                <a:cs typeface="Arial" panose="020B0604020202020204" pitchFamily="34" charset="0"/>
              </a:rPr>
              <a:t>zazwyczaj jest dołączone do treści wiadomości lub umieszczone w witrynach internetowych specjalnie preparowanych przez cyberprzestępców.  </a:t>
            </a:r>
            <a:endParaRPr lang="pl-PL" sz="1600" dirty="0"/>
          </a:p>
          <a:p>
            <a:pPr algn="just">
              <a:lnSpc>
                <a:spcPct val="150000"/>
              </a:lnSpc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7366390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ymbol zastępczy zawartości 2"/>
          <p:cNvSpPr txBox="1">
            <a:spLocks/>
          </p:cNvSpPr>
          <p:nvPr/>
        </p:nvSpPr>
        <p:spPr>
          <a:xfrm>
            <a:off x="395536" y="1196752"/>
            <a:ext cx="8064896" cy="1224136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 2"/>
              <a:buNone/>
            </a:pPr>
            <a:r>
              <a:rPr lang="pl-PL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Zasady korzystania z usług cyfrowych </a:t>
            </a:r>
          </a:p>
          <a:p>
            <a:pPr marL="0" indent="0">
              <a:buFont typeface="Wingdings 2"/>
              <a:buNone/>
            </a:pPr>
            <a:endParaRPr lang="pl-PL" sz="16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Prostokąt 7"/>
          <p:cNvSpPr/>
          <p:nvPr/>
        </p:nvSpPr>
        <p:spPr>
          <a:xfrm>
            <a:off x="395536" y="2708919"/>
            <a:ext cx="8064896" cy="304698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endParaRPr lang="pl-PL" sz="1600" dirty="0" smtClean="0">
              <a:cs typeface="Arial" panose="020B0604020202020204" pitchFamily="34" charset="0"/>
            </a:endParaRPr>
          </a:p>
          <a:p>
            <a:pPr algn="ctr"/>
            <a:r>
              <a:rPr lang="pl-PL" sz="1600" dirty="0" smtClean="0">
                <a:cs typeface="Arial" panose="020B0604020202020204" pitchFamily="34" charset="0"/>
              </a:rPr>
              <a:t>2. </a:t>
            </a:r>
            <a:r>
              <a:rPr lang="pl-PL" sz="1600" b="1" dirty="0" smtClean="0">
                <a:cs typeface="Arial" panose="020B0604020202020204" pitchFamily="34" charset="0"/>
              </a:rPr>
              <a:t>Aktualizacja oprogramowania antywirusowego  </a:t>
            </a:r>
          </a:p>
          <a:p>
            <a:endParaRPr lang="pl-PL" sz="1600" dirty="0"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pl-PL" sz="1600" dirty="0" smtClean="0">
                <a:cs typeface="Arial" panose="020B0604020202020204" pitchFamily="34" charset="0"/>
              </a:rPr>
              <a:t>Regularna aktualizacja systemu operacyjnego, oprogramowania aplikacyjnego, </a:t>
            </a:r>
            <a:br>
              <a:rPr lang="pl-PL" sz="1600" dirty="0" smtClean="0">
                <a:cs typeface="Arial" panose="020B0604020202020204" pitchFamily="34" charset="0"/>
              </a:rPr>
            </a:br>
            <a:r>
              <a:rPr lang="pl-PL" sz="1600" dirty="0" smtClean="0">
                <a:cs typeface="Arial" panose="020B0604020202020204" pitchFamily="34" charset="0"/>
              </a:rPr>
              <a:t>w tym przeglądarek internetowych, komunikatorów oraz oprogramowania do odbierania </a:t>
            </a:r>
            <a:br>
              <a:rPr lang="pl-PL" sz="1600" dirty="0" smtClean="0">
                <a:cs typeface="Arial" panose="020B0604020202020204" pitchFamily="34" charset="0"/>
              </a:rPr>
            </a:br>
            <a:r>
              <a:rPr lang="pl-PL" sz="1600" dirty="0" smtClean="0">
                <a:cs typeface="Arial" panose="020B0604020202020204" pitchFamily="34" charset="0"/>
              </a:rPr>
              <a:t>i wysyłania poczty e-mail jest bardzo ważna dla </a:t>
            </a:r>
            <a:r>
              <a:rPr lang="pl-PL" sz="1600" dirty="0" err="1" smtClean="0">
                <a:cs typeface="Arial" panose="020B0604020202020204" pitchFamily="34" charset="0"/>
              </a:rPr>
              <a:t>cyberhigieny</a:t>
            </a:r>
            <a:r>
              <a:rPr lang="pl-PL" sz="1600" dirty="0" smtClean="0">
                <a:cs typeface="Arial" panose="020B0604020202020204" pitchFamily="34" charset="0"/>
              </a:rPr>
              <a:t>. Aktualizacje zawierają poprawki, które chronią przez ewentualnymi błędami  i podatnościami.  Aktualizacje oprogramowania kupujmy wyłącznie  z legalnego źródła. </a:t>
            </a:r>
          </a:p>
          <a:p>
            <a:pPr>
              <a:lnSpc>
                <a:spcPct val="150000"/>
              </a:lnSpc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3846077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zawartości 2"/>
          <p:cNvSpPr txBox="1">
            <a:spLocks noGrp="1"/>
          </p:cNvSpPr>
          <p:nvPr>
            <p:ph type="title"/>
          </p:nvPr>
        </p:nvSpPr>
        <p:spPr>
          <a:xfrm>
            <a:off x="467544" y="1268760"/>
            <a:ext cx="8229600" cy="11430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 2"/>
              <a:buNone/>
            </a:pPr>
            <a:r>
              <a:rPr lang="pl-PL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Zasady korzystania z usług cyfrowych </a:t>
            </a:r>
            <a:br>
              <a:rPr lang="pl-PL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pl-PL" sz="2400" b="1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Font typeface="Wingdings 2"/>
              <a:buNone/>
            </a:pPr>
            <a:endParaRPr lang="pl-PL" sz="16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Symbol zastępczy zawartości 4"/>
          <p:cNvSpPr>
            <a:spLocks noGrp="1"/>
          </p:cNvSpPr>
          <p:nvPr>
            <p:ph idx="1"/>
          </p:nvPr>
        </p:nvSpPr>
        <p:spPr>
          <a:xfrm>
            <a:off x="539552" y="2924944"/>
            <a:ext cx="8147248" cy="287463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0" indent="0" algn="ctr">
              <a:buNone/>
            </a:pPr>
            <a:endParaRPr lang="pl-PL" sz="1600" dirty="0" smtClean="0"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pl-PL" sz="1600" dirty="0" smtClean="0">
                <a:cs typeface="Arial" panose="020B0604020202020204" pitchFamily="34" charset="0"/>
              </a:rPr>
              <a:t>3. </a:t>
            </a:r>
            <a:r>
              <a:rPr lang="pl-PL" sz="1600" b="1" dirty="0" smtClean="0">
                <a:cs typeface="Arial" panose="020B0604020202020204" pitchFamily="34" charset="0"/>
              </a:rPr>
              <a:t>Stosowanie dodatkowej zapory sieciowej </a:t>
            </a:r>
          </a:p>
          <a:p>
            <a:endParaRPr lang="pl-PL" sz="1600" dirty="0">
              <a:cs typeface="Arial" panose="020B0604020202020204" pitchFamily="34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pl-PL" sz="1600" dirty="0" smtClean="0">
                <a:cs typeface="Arial" panose="020B0604020202020204" pitchFamily="34" charset="0"/>
              </a:rPr>
              <a:t>Instalacja dodatkowej zapory sieciowej (firewall) zatrzyma zagrożenia takie jak zaawansowane złośliwe oprogramowania i ataki na poziomie aplikacji. Bezpieczeństwo </a:t>
            </a:r>
            <a:br>
              <a:rPr lang="pl-PL" sz="1600" dirty="0" smtClean="0">
                <a:cs typeface="Arial" panose="020B0604020202020204" pitchFamily="34" charset="0"/>
              </a:rPr>
            </a:br>
            <a:r>
              <a:rPr lang="pl-PL" sz="1600" dirty="0" smtClean="0">
                <a:cs typeface="Arial" panose="020B0604020202020204" pitchFamily="34" charset="0"/>
              </a:rPr>
              <a:t>w sieci zwiększy program antyszpiegowski. Sprzęt powinien być także skanowany programem antywirusowym w regularnych odstępach czasu. 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12088985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zawartości 2"/>
          <p:cNvSpPr txBox="1">
            <a:spLocks noGrp="1"/>
          </p:cNvSpPr>
          <p:nvPr>
            <p:ph type="title"/>
          </p:nvPr>
        </p:nvSpPr>
        <p:spPr>
          <a:xfrm>
            <a:off x="467544" y="1052736"/>
            <a:ext cx="8229600" cy="11430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 2"/>
              <a:buNone/>
            </a:pPr>
            <a:r>
              <a:rPr lang="pl-PL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Zasady korzystania z usług cyfrowych</a:t>
            </a:r>
            <a:r>
              <a:rPr lang="pl-PL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pl-PL" sz="1600" b="1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Font typeface="Wingdings 2"/>
              <a:buNone/>
            </a:pPr>
            <a:endParaRPr lang="pl-PL" sz="16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Symbol zastępczy zawartości 4"/>
          <p:cNvSpPr>
            <a:spLocks noGrp="1"/>
          </p:cNvSpPr>
          <p:nvPr>
            <p:ph idx="1"/>
          </p:nvPr>
        </p:nvSpPr>
        <p:spPr>
          <a:xfrm>
            <a:off x="539552" y="2564904"/>
            <a:ext cx="8147248" cy="340093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0" indent="0" algn="ctr">
              <a:buNone/>
            </a:pPr>
            <a:endParaRPr lang="pl-PL" sz="1800" dirty="0" smtClean="0"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pl-PL" sz="1800" dirty="0" smtClean="0">
                <a:cs typeface="Arial" panose="020B0604020202020204" pitchFamily="34" charset="0"/>
              </a:rPr>
              <a:t>4. </a:t>
            </a:r>
            <a:r>
              <a:rPr lang="pl-PL" sz="1800" b="1" dirty="0" smtClean="0">
                <a:cs typeface="Arial" panose="020B0604020202020204" pitchFamily="34" charset="0"/>
              </a:rPr>
              <a:t>Zachowanie ograniczonego zaufania    </a:t>
            </a:r>
          </a:p>
          <a:p>
            <a:endParaRPr lang="pl-PL" sz="1800" dirty="0">
              <a:cs typeface="Arial" panose="020B0604020202020204" pitchFamily="34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pl-PL" sz="1600" dirty="0" smtClean="0">
                <a:cs typeface="Arial" panose="020B0604020202020204" pitchFamily="34" charset="0"/>
              </a:rPr>
              <a:t>Nie należy wchodzić na stronę jeśli otrzymaliśmy ostrzeżenie o tym, że jest ona podejrzana. Nie należy też otwierać nieznanych załączników pochodzących od niezdefiniowanych nadawców. Nie należy klikać w podejrzane linki, otwierać hiperłącza bezpośrednio otrzymanego mailem, jeśli nie znamy nadawcy wiadomości. Należy unikać publicznych sieci Wi-Fi.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pl-PL" sz="1800" dirty="0"/>
          </a:p>
        </p:txBody>
      </p:sp>
    </p:spTree>
    <p:extLst>
      <p:ext uri="{BB962C8B-B14F-4D97-AF65-F5344CB8AC3E}">
        <p14:creationId xmlns:p14="http://schemas.microsoft.com/office/powerpoint/2010/main" val="25951487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zawartości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 2"/>
              <a:buNone/>
            </a:pPr>
            <a:r>
              <a:rPr lang="pl-PL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Zasady korzystania z usług cyfrowych</a:t>
            </a:r>
            <a:r>
              <a:rPr lang="pl-PL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pl-PL" sz="1600" b="1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Font typeface="Wingdings 2"/>
              <a:buNone/>
            </a:pPr>
            <a:endParaRPr lang="pl-PL" sz="16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Symbol zastępczy zawartości 4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360098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0" indent="0" algn="ctr">
              <a:buNone/>
            </a:pPr>
            <a:r>
              <a:rPr lang="pl-PL" sz="1600" dirty="0" smtClean="0">
                <a:cs typeface="Arial" panose="020B0604020202020204" pitchFamily="34" charset="0"/>
              </a:rPr>
              <a:t>5.  </a:t>
            </a:r>
            <a:r>
              <a:rPr lang="pl-PL" sz="1600" b="1" dirty="0" smtClean="0">
                <a:cs typeface="Arial" panose="020B0604020202020204" pitchFamily="34" charset="0"/>
              </a:rPr>
              <a:t>Utworzenie silnego hasła   </a:t>
            </a:r>
          </a:p>
          <a:p>
            <a:endParaRPr lang="pl-PL" sz="1400" dirty="0" smtClean="0">
              <a:cs typeface="Arial" panose="020B0604020202020204" pitchFamily="34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pl-PL" sz="1600" dirty="0" smtClean="0">
                <a:cs typeface="Arial" panose="020B0604020202020204" pitchFamily="34" charset="0"/>
              </a:rPr>
              <a:t>Należy stosować silne hasła dostępu do systemu oraz sieci domowych. Hasło nie powinno zawierać popularnych zwrotów np. </a:t>
            </a:r>
            <a:r>
              <a:rPr lang="pl-PL" sz="1600" dirty="0" err="1" smtClean="0">
                <a:cs typeface="Arial" panose="020B0604020202020204" pitchFamily="34" charset="0"/>
              </a:rPr>
              <a:t>abcdef</a:t>
            </a:r>
            <a:r>
              <a:rPr lang="pl-PL" sz="1600" dirty="0" smtClean="0">
                <a:cs typeface="Arial" panose="020B0604020202020204" pitchFamily="34" charset="0"/>
              </a:rPr>
              <a:t>, 123456, daty urodzin, numeru telefonu, numeru rejestracyjnego samochodu, nazwy ulicy, itp. . Nie powinno też być podobne do nazwy użytkownika lub  nazw członków rodziny czy otoczenia .  Silne hasło powinno zawierać: małe litery, duże litery, liczby, znaki specjalne, symbole. Elementem zwiększającym bezpieczeństwo jest stosowanie weryfikacji dwuetapowej 2FA, można ją włączyć samodzielnie, aby zapewnić dodatkową ochronę swoim kontom we wszystkich usługach.    </a:t>
            </a:r>
            <a:br>
              <a:rPr lang="pl-PL" sz="1600" dirty="0" smtClean="0">
                <a:cs typeface="Arial" panose="020B0604020202020204" pitchFamily="34" charset="0"/>
              </a:rPr>
            </a:br>
            <a:r>
              <a:rPr lang="pl-PL" sz="1600" dirty="0" smtClean="0">
                <a:cs typeface="Arial" panose="020B0604020202020204" pitchFamily="34" charset="0"/>
              </a:rPr>
              <a:t>    </a:t>
            </a: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27134251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zawartości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 2"/>
              <a:buNone/>
            </a:pPr>
            <a:r>
              <a:rPr lang="pl-PL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Zasady korzystania z usług cyfrowych</a:t>
            </a:r>
            <a:r>
              <a:rPr lang="pl-PL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pl-PL" sz="1600" b="1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Font typeface="Wingdings 2"/>
              <a:buNone/>
            </a:pPr>
            <a:endParaRPr lang="pl-PL" sz="16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Symbol zastępczy zawartości 4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30685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0" indent="0" algn="ctr">
              <a:buNone/>
            </a:pPr>
            <a:r>
              <a:rPr lang="pl-PL" sz="1800" dirty="0" smtClean="0">
                <a:cs typeface="Arial" panose="020B0604020202020204" pitchFamily="34" charset="0"/>
              </a:rPr>
              <a:t>6. </a:t>
            </a:r>
            <a:r>
              <a:rPr lang="pl-PL" sz="1800" b="1" dirty="0" smtClean="0">
                <a:cs typeface="Arial" panose="020B0604020202020204" pitchFamily="34" charset="0"/>
              </a:rPr>
              <a:t>Troska o prywatność  </a:t>
            </a:r>
          </a:p>
          <a:p>
            <a:pPr marL="0" indent="0" algn="ctr">
              <a:buNone/>
            </a:pPr>
            <a:endParaRPr lang="pl-PL" sz="1800" dirty="0" smtClean="0">
              <a:cs typeface="Arial" panose="020B0604020202020204" pitchFamily="34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pl-PL" sz="1600" dirty="0" smtClean="0">
                <a:cs typeface="Arial" panose="020B0604020202020204" pitchFamily="34" charset="0"/>
              </a:rPr>
              <a:t>W  Internecie nie istnieje anonimowość, każda czynność zostawia cyfrowe ślady określającego danego użytkownika. Informacje podawane o sobie winne być ograniczone do minimum i tylko w takim zakresie, w jakim jest to konieczne.  Należy unikać podawania danych personalnych czy kontaktowych w miejscach, w których nie ma takiej potrzeby. Nie wszystkie wirusy można usunąć, kopiuj więc swoje dane na bezpieczne nośniki.   </a:t>
            </a:r>
          </a:p>
          <a:p>
            <a:pPr marL="0" indent="0">
              <a:lnSpc>
                <a:spcPct val="150000"/>
              </a:lnSpc>
              <a:buNone/>
            </a:pPr>
            <a:endParaRPr lang="pl-PL" sz="1800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76148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zawartości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 2"/>
              <a:buNone/>
            </a:pPr>
            <a:r>
              <a:rPr lang="pl-PL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Zasady korzystania z usług cyfrowych</a:t>
            </a:r>
            <a:r>
              <a:rPr lang="pl-PL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pl-PL" sz="1600" b="1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Font typeface="Wingdings 2"/>
              <a:buNone/>
            </a:pPr>
            <a:endParaRPr lang="pl-PL" sz="16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Symbol zastępczy zawartości 4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368100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0" indent="0" algn="ctr">
              <a:buNone/>
            </a:pPr>
            <a:r>
              <a:rPr lang="pl-PL" sz="1800" dirty="0" smtClean="0">
                <a:cs typeface="Arial" panose="020B0604020202020204" pitchFamily="34" charset="0"/>
              </a:rPr>
              <a:t>7. </a:t>
            </a:r>
            <a:r>
              <a:rPr lang="pl-PL" sz="1600" b="1" dirty="0" smtClean="0">
                <a:cs typeface="Arial" panose="020B0604020202020204" pitchFamily="34" charset="0"/>
              </a:rPr>
              <a:t>Zachowanie zdrowego rozsądku    </a:t>
            </a:r>
          </a:p>
          <a:p>
            <a:pPr marL="0" indent="0" algn="ctr">
              <a:buNone/>
            </a:pPr>
            <a:endParaRPr lang="pl-PL" sz="1800" dirty="0">
              <a:cs typeface="Arial" panose="020B0604020202020204" pitchFamily="34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pl-PL" sz="1600" dirty="0" smtClean="0">
                <a:cs typeface="Arial" panose="020B0604020202020204" pitchFamily="34" charset="0"/>
              </a:rPr>
              <a:t>Przestępcy stosują różne techniki psychologiczne i socjotechniczne mające na celu skłonić użytkowników do wykonania określonej czynności. Przy korzystaniu z usług internetowych niezbędne jest zachowanie ostrożności i zdrowego rozsądku. Nie udostępniaj „sąsiadom” swojej sieci Internet(Wi-Fi), zabezpiecz ją silnym hasłem. W przypadku pozwolenia na korzystanie z naszej sieci ograniczmy możliwość podłączania zewnętrznych nośników.     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pl-PL" sz="1600" dirty="0" smtClean="0">
                <a:cs typeface="Arial" panose="020B0604020202020204" pitchFamily="34" charset="0"/>
              </a:rPr>
              <a:t>Nie podawaj swoich danych do logowania osobom trzecim. </a:t>
            </a:r>
          </a:p>
          <a:p>
            <a:pPr marL="0" indent="0" algn="ctr">
              <a:buNone/>
            </a:pPr>
            <a:endParaRPr lang="pl-PL" sz="1800" dirty="0" smtClean="0">
              <a:cs typeface="Arial" panose="020B0604020202020204" pitchFamily="34" charset="0"/>
            </a:endParaRPr>
          </a:p>
          <a:p>
            <a:endParaRPr lang="pl-PL" sz="1800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843063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zepływ">
  <a:themeElements>
    <a:clrScheme name="Niestandardowy 1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00B050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Przepły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rzepły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5935</TotalTime>
  <Words>692</Words>
  <Application>Microsoft Office PowerPoint</Application>
  <PresentationFormat>Pokaz na ekranie (4:3)</PresentationFormat>
  <Paragraphs>94</Paragraphs>
  <Slides>15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15</vt:i4>
      </vt:variant>
    </vt:vector>
  </HeadingPairs>
  <TitlesOfParts>
    <vt:vector size="16" baseType="lpstr">
      <vt:lpstr>Przepływ</vt:lpstr>
      <vt:lpstr>Prezentacja programu PowerPoint</vt:lpstr>
      <vt:lpstr>Prezentacja programu PowerPoint</vt:lpstr>
      <vt:lpstr>   </vt:lpstr>
      <vt:lpstr>Prezentacja programu PowerPoint</vt:lpstr>
      <vt:lpstr>Zasady korzystania z usług cyfrowych   </vt:lpstr>
      <vt:lpstr>Zasady korzystania z usług cyfrowych   </vt:lpstr>
      <vt:lpstr>Zasady korzystania z usług cyfrowych   </vt:lpstr>
      <vt:lpstr>Zasady korzystania z usług cyfrowych   </vt:lpstr>
      <vt:lpstr>Zasady korzystania z usług cyfrowych   </vt:lpstr>
      <vt:lpstr>Zasady korzystania z usług cyfrowych   </vt:lpstr>
      <vt:lpstr>Media społecznościowe     </vt:lpstr>
      <vt:lpstr>Prezentacja programu PowerPoint</vt:lpstr>
      <vt:lpstr>Zasady korzystania z mediów społecznościowych    </vt:lpstr>
      <vt:lpstr>     Co może świadczyć w włamaniu na konto w mediach  społecznościowych?     </vt:lpstr>
      <vt:lpstr>Gdzie szukać pomocy  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Filia w Lubaczowie</dc:title>
  <dc:creator>Użytkownik systemu Windows</dc:creator>
  <cp:lastModifiedBy>Renata Stefanik</cp:lastModifiedBy>
  <cp:revision>582</cp:revision>
  <dcterms:created xsi:type="dcterms:W3CDTF">2015-09-10T10:09:21Z</dcterms:created>
  <dcterms:modified xsi:type="dcterms:W3CDTF">2021-02-20T10:29:04Z</dcterms:modified>
</cp:coreProperties>
</file>